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3B4DFB4-35E8-4BDA-868A-AE72238CCACB}" type="datetimeFigureOut">
              <a:rPr lang="ru-RU" smtClean="0"/>
              <a:t>02.11.2016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C77FB24-BE88-4433-8492-CC1FAD91490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1800" dirty="0" smtClean="0"/>
              <a:t>ОСОБЕННОСТИ СОДЕРЖАНИЯ И ОРГАНИЗАЦИИ ВНЕУРОЧНОЙ ДЕЯТЕЛЬНОСТИ В РАМКАХ ФГОС НОО,ООО,НОО ОВЗ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r"/>
            <a:endParaRPr lang="ru-RU" sz="1200" dirty="0" smtClean="0"/>
          </a:p>
          <a:p>
            <a:pPr algn="r"/>
            <a:endParaRPr lang="ru-RU" sz="1200" dirty="0"/>
          </a:p>
          <a:p>
            <a:pPr algn="r"/>
            <a:endParaRPr lang="ru-RU" sz="1200" dirty="0" smtClean="0"/>
          </a:p>
          <a:p>
            <a:pPr algn="r"/>
            <a:endParaRPr lang="ru-RU" sz="1200" dirty="0"/>
          </a:p>
          <a:p>
            <a:pPr algn="r"/>
            <a:r>
              <a:rPr lang="ru-RU" sz="1200" dirty="0" smtClean="0"/>
              <a:t>ПЕДСОВЕТ </a:t>
            </a:r>
          </a:p>
          <a:p>
            <a:pPr algn="r"/>
            <a:r>
              <a:rPr lang="ru-RU" sz="1200" dirty="0" smtClean="0"/>
              <a:t>МОУ «ЖАРКОВСКАЯ СОШ №1»</a:t>
            </a:r>
          </a:p>
          <a:p>
            <a:pPr algn="r"/>
            <a:r>
              <a:rPr lang="ru-RU" sz="1200" dirty="0" smtClean="0"/>
              <a:t>03.11.2016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11719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Оптимизационная модель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128908" cy="3508977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Эта </a:t>
            </a:r>
            <a:r>
              <a:rPr lang="ru-RU" dirty="0"/>
              <a:t>модель внеурочной деятельности базируется на основе оптимизации всех внутренних ресурсов образовательного учреждения предполагает, что в ее реализации принимают участие все педагогические работники данного учреждения (учителя, педагог-организатор, социальный педагог, педагог-психолог, учитель-дефектолог, учитель-логопед, воспитатель, старший вожатый, </a:t>
            </a:r>
            <a:r>
              <a:rPr lang="ru-RU" dirty="0" err="1"/>
              <a:t>тьютор</a:t>
            </a:r>
            <a:r>
              <a:rPr lang="ru-RU" dirty="0"/>
              <a:t> и другие). </a:t>
            </a:r>
          </a:p>
          <a:p>
            <a:endParaRPr lang="ru-RU" dirty="0"/>
          </a:p>
        </p:txBody>
      </p:sp>
      <p:pic>
        <p:nvPicPr>
          <p:cNvPr id="14338" name="Picture 2" descr="C:\Users\И.В. Бодрова\Desktop\46c0dc82e0de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430" y="5426719"/>
            <a:ext cx="1551562" cy="1026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979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Оптимизационная модель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128908" cy="3985668"/>
          </a:xfrm>
        </p:spPr>
        <p:txBody>
          <a:bodyPr>
            <a:normAutofit fontScale="70000" lnSpcReduction="20000"/>
          </a:bodyPr>
          <a:lstStyle/>
          <a:p>
            <a:pPr marL="68580" indent="0">
              <a:buNone/>
            </a:pPr>
            <a:r>
              <a:rPr lang="ru-RU" dirty="0"/>
              <a:t>В этом случае координирующую роль </a:t>
            </a:r>
            <a:r>
              <a:rPr lang="ru-RU" dirty="0" smtClean="0"/>
              <a:t>выполняет </a:t>
            </a:r>
            <a:r>
              <a:rPr lang="ru-RU" dirty="0"/>
              <a:t>классный руководитель, который в соответствии со своими функциями и задачами: </a:t>
            </a:r>
            <a:endParaRPr lang="ru-RU" dirty="0" smtClean="0"/>
          </a:p>
          <a:p>
            <a:pPr marL="68580" indent="0">
              <a:buNone/>
            </a:pPr>
            <a:endParaRPr lang="ru-RU" dirty="0"/>
          </a:p>
          <a:p>
            <a:r>
              <a:rPr lang="ru-RU" dirty="0"/>
              <a:t>- взаимодействует с педагогическими работниками, а также учебно-вспомогательным персоналом общеобразовательного учреждения; </a:t>
            </a:r>
          </a:p>
          <a:p>
            <a:r>
              <a:rPr lang="ru-RU" dirty="0"/>
              <a:t>- организует в классе образовательный процесс, оптимальный для развития положительного потенциала личности обучающихся в рамках деятельности общешкольного коллектива; </a:t>
            </a:r>
          </a:p>
          <a:p>
            <a:r>
              <a:rPr lang="ru-RU" dirty="0"/>
              <a:t>- организует систему отношений через разнообразные формы воспитывающей деятельности коллектива класса, в том числе, через органы самоуправления; </a:t>
            </a:r>
          </a:p>
          <a:p>
            <a:r>
              <a:rPr lang="ru-RU" dirty="0"/>
              <a:t>- организует социально значимую, творческую деятельность обучающихся. </a:t>
            </a:r>
          </a:p>
          <a:p>
            <a:endParaRPr lang="ru-RU" dirty="0"/>
          </a:p>
        </p:txBody>
      </p:sp>
      <p:pic>
        <p:nvPicPr>
          <p:cNvPr id="19458" name="Picture 2" descr="C:\Users\И.В. Бодрова\Desktop\kartinki-smayyliki-animayshki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8795"/>
            <a:ext cx="1008111" cy="99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41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err="1"/>
              <a:t>Инновационно</a:t>
            </a:r>
            <a:r>
              <a:rPr lang="ru-RU" dirty="0"/>
              <a:t>-образовательная </a:t>
            </a:r>
            <a:r>
              <a:rPr lang="ru-RU" dirty="0" smtClean="0"/>
              <a:t>модель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7128908" cy="39136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опирается </a:t>
            </a:r>
            <a:r>
              <a:rPr lang="ru-RU" dirty="0"/>
              <a:t>на деятельность инновационной (экспериментальной, пилотной, внедренческой) площадки федерального, регионального, муниципального или институционального уровня, которая существует в образовательном учреждении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предполагает </a:t>
            </a:r>
            <a:r>
              <a:rPr lang="ru-RU" dirty="0"/>
              <a:t>тесное взаимодействие общеобразовательного учреждения с учреждениями дополнительного профессионального педагогического образования, учреждениями высшего профессионального образования, научными организациями, муниципальными методическими службами.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8194" name="Picture 2" descr="C:\Users\И.В. Бодрова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18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836712"/>
            <a:ext cx="7024744" cy="1333952"/>
          </a:xfrm>
        </p:spPr>
        <p:txBody>
          <a:bodyPr>
            <a:normAutofit fontScale="90000"/>
          </a:bodyPr>
          <a:lstStyle/>
          <a:p>
            <a:pPr algn="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Классификация </a:t>
            </a:r>
            <a:r>
              <a:rPr lang="ru-RU" sz="3100" dirty="0"/>
              <a:t>результатов внеурочной деятельности </a:t>
            </a:r>
            <a:r>
              <a:rPr lang="ru-RU" sz="3100" dirty="0" smtClean="0"/>
              <a:t>учащихся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772816"/>
            <a:ext cx="7704856" cy="4392488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ru-RU" dirty="0"/>
              <a:t>Воспитательные результаты внеурочной деятель­ности школьников распределяются по трём </a:t>
            </a:r>
            <a:r>
              <a:rPr lang="ru-RU" dirty="0" smtClean="0"/>
              <a:t>уровням</a:t>
            </a:r>
          </a:p>
          <a:p>
            <a:r>
              <a:rPr lang="ru-RU" b="1" i="1" dirty="0"/>
              <a:t>Первый уровень результатов </a:t>
            </a:r>
            <a:r>
              <a:rPr lang="ru-RU" i="1" dirty="0"/>
              <a:t>— </a:t>
            </a:r>
            <a:r>
              <a:rPr lang="ru-RU" dirty="0"/>
              <a:t>приобретение школьни­ком социальных </a:t>
            </a:r>
            <a:r>
              <a:rPr lang="ru-RU" dirty="0" smtClean="0"/>
              <a:t>знаний, </a:t>
            </a:r>
            <a:r>
              <a:rPr lang="ru-RU" dirty="0"/>
              <a:t>первичного понимания социальной реальности и повседневной жизни.</a:t>
            </a:r>
          </a:p>
          <a:p>
            <a:pPr marL="68580" indent="0">
              <a:buNone/>
            </a:pPr>
            <a:r>
              <a:rPr lang="ru-RU" dirty="0"/>
              <a:t>Для достижения данного уровня результатов особое значе­ние имеет взаимодействие ученика со своими учителями (в основном в дополнительном образовании) как значимыми для него носителями положительного социального знания и повседневного опыта. </a:t>
            </a:r>
          </a:p>
          <a:p>
            <a:endParaRPr lang="ru-RU" dirty="0"/>
          </a:p>
        </p:txBody>
      </p:sp>
      <p:pic>
        <p:nvPicPr>
          <p:cNvPr id="7170" name="Picture 2" descr="C:\Users\И.В. Бодрова\Desktop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373216"/>
            <a:ext cx="1346550" cy="112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956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1008112"/>
          </a:xfrm>
        </p:spPr>
        <p:txBody>
          <a:bodyPr>
            <a:normAutofit/>
          </a:bodyPr>
          <a:lstStyle/>
          <a:p>
            <a:pPr algn="r"/>
            <a:r>
              <a:rPr lang="ru-RU" sz="2800" dirty="0"/>
              <a:t>Классификация результатов внеурочной деятельности учащихся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844824"/>
            <a:ext cx="7128908" cy="4464496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/>
              <a:t>Второй уровень результатов </a:t>
            </a:r>
            <a:r>
              <a:rPr lang="ru-RU" dirty="0"/>
              <a:t>— получение школьником опыта переживания и позитивного отношения к базовым ценностям </a:t>
            </a:r>
            <a:r>
              <a:rPr lang="ru-RU" dirty="0" smtClean="0"/>
              <a:t>общества, </a:t>
            </a:r>
            <a:r>
              <a:rPr lang="ru-RU" dirty="0"/>
              <a:t>ценностного отношения к со­циальной реальности в целом.</a:t>
            </a:r>
          </a:p>
          <a:p>
            <a:pPr marL="68580" indent="0">
              <a:buNone/>
            </a:pPr>
            <a:r>
              <a:rPr lang="ru-RU" dirty="0"/>
              <a:t>Для достижения данного уровня результатов особое значе­ние имеет взаимодействие школьников между собой на уровне класса, школы, т. е. в защищенной, дружественной </a:t>
            </a:r>
            <a:r>
              <a:rPr lang="ru-RU" dirty="0" err="1"/>
              <a:t>просоциальной</a:t>
            </a:r>
            <a:r>
              <a:rPr lang="ru-RU" dirty="0"/>
              <a:t> среде. Именно в такой близкой социальной сре­де ребёнок получает (или не получает) первое практическое подтверждение приобретённых социальных знаний, начинает их ценить (или отвергает).</a:t>
            </a:r>
          </a:p>
          <a:p>
            <a:endParaRPr lang="ru-RU" dirty="0"/>
          </a:p>
        </p:txBody>
      </p:sp>
      <p:pic>
        <p:nvPicPr>
          <p:cNvPr id="18434" name="Picture 2" descr="C:\Users\И.В. Бодрова\Desktop\129475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073696" cy="78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27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89168"/>
          </a:xfrm>
        </p:spPr>
        <p:txBody>
          <a:bodyPr>
            <a:noAutofit/>
          </a:bodyPr>
          <a:lstStyle/>
          <a:p>
            <a:pPr algn="r"/>
            <a:r>
              <a:rPr lang="ru-RU" sz="2800" dirty="0"/>
              <a:t>Классификация результатов внеурочной деятельности учащихся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060848"/>
            <a:ext cx="7560840" cy="4104456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/>
              <a:t>Третий уровень результатов </a:t>
            </a:r>
            <a:r>
              <a:rPr lang="ru-RU" i="1" dirty="0"/>
              <a:t>— </a:t>
            </a:r>
            <a:r>
              <a:rPr lang="ru-RU" dirty="0"/>
              <a:t>получение школьником опыта самостоятельного общественного действия. Только в </a:t>
            </a:r>
            <a:r>
              <a:rPr lang="ru-RU" dirty="0" smtClean="0"/>
              <a:t>самостоятельном </a:t>
            </a:r>
            <a:r>
              <a:rPr lang="ru-RU" dirty="0"/>
              <a:t>общественном действии, действии в открытом социуме, за пределами дружественной среды школы, для дру­гих, зачастую незнакомых людей, которые вовсе не обязатель­но положительно к нему настроены, юный человек действи­тельно становится (а не просто узнаёт о том, как стать) социальным деятелем, гражданином, свободным человеком. </a:t>
            </a:r>
            <a:endParaRPr lang="ru-RU" dirty="0" smtClean="0"/>
          </a:p>
          <a:p>
            <a:pPr marL="68580" indent="0">
              <a:buNone/>
            </a:pPr>
            <a:r>
              <a:rPr lang="ru-RU" dirty="0" smtClean="0"/>
              <a:t>для </a:t>
            </a:r>
            <a:r>
              <a:rPr lang="ru-RU" dirty="0"/>
              <a:t>достижения данного уровня результатов особое значение имеет взаимодействие школьника с социаль­ными субъектами за пределами школы, в открытой общест­венной среде.</a:t>
            </a:r>
            <a:endParaRPr lang="ru-RU" dirty="0"/>
          </a:p>
        </p:txBody>
      </p:sp>
      <p:pic>
        <p:nvPicPr>
          <p:cNvPr id="17410" name="Picture 2" descr="C:\Users\И.В. Бодрова\Desktop\002-600x4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1536171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073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/>
              <a:t>Достижение трёх уровней результатов внеурочной дея­тельности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708920"/>
            <a:ext cx="7200916" cy="3123709"/>
          </a:xfrm>
        </p:spPr>
        <p:txBody>
          <a:bodyPr/>
          <a:lstStyle/>
          <a:p>
            <a:r>
              <a:rPr lang="ru-RU" dirty="0"/>
              <a:t>У учеников могут быть сформированы коммуникативная, этическая, социальная, гражданская компетентности и социокультурная идентич­ность в </a:t>
            </a:r>
            <a:r>
              <a:rPr lang="ru-RU" dirty="0" smtClean="0"/>
              <a:t>её </a:t>
            </a:r>
            <a:r>
              <a:rPr lang="ru-RU" dirty="0"/>
              <a:t>этническом, гендерном и других ас­пектах.</a:t>
            </a:r>
            <a:endParaRPr lang="ru-RU" dirty="0"/>
          </a:p>
        </p:txBody>
      </p:sp>
      <p:pic>
        <p:nvPicPr>
          <p:cNvPr id="6146" name="Picture 2" descr="C:\Users\И.В. Бодрова\Desktop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400" y="4725144"/>
            <a:ext cx="2518728" cy="168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553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b="1" dirty="0"/>
              <a:t>ОРГАНИЗАЦИЯ И СОДЕРЖАНИЕ ВНЕУРОЧНОЙ ДЕЯТЕЛЬНОСТИ ОБУЧАЮЩИХСЯ С </a:t>
            </a:r>
            <a:r>
              <a:rPr lang="ru-RU" sz="2000" b="1" dirty="0" smtClean="0"/>
              <a:t>ОВЗ НА </a:t>
            </a:r>
            <a:r>
              <a:rPr lang="ru-RU" sz="2000" b="1" dirty="0"/>
              <a:t>СТУПЕНИ НАЧАЛЬНОГО И ОСНОВНОГО ОБЩЕГО ОБРАЗОВАНИЯ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323652"/>
            <a:ext cx="7344816" cy="39136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  Детям </a:t>
            </a:r>
            <a:r>
              <a:rPr lang="ru-RU" dirty="0"/>
              <a:t>с </a:t>
            </a:r>
            <a:r>
              <a:rPr lang="ru-RU" dirty="0" smtClean="0"/>
              <a:t>ОВЗ </a:t>
            </a:r>
            <a:r>
              <a:rPr lang="ru-RU" dirty="0"/>
              <a:t>сложно адаптироваться в новой обстановке, затем пойти в какое-либо учебное заведение, найти работу, </a:t>
            </a:r>
            <a:r>
              <a:rPr lang="ru-RU" dirty="0" smtClean="0"/>
              <a:t>выйти </a:t>
            </a:r>
            <a:r>
              <a:rPr lang="ru-RU" dirty="0"/>
              <a:t>в самостоятельную жизнь. Поэтому школа несёт большую ответственность за </a:t>
            </a:r>
            <a:r>
              <a:rPr lang="ru-RU" dirty="0" smtClean="0"/>
              <a:t>обучение и </a:t>
            </a:r>
            <a:r>
              <a:rPr lang="ru-RU" dirty="0"/>
              <a:t>воспитание таких детей. Их необходимо поддерживать, направлять, давать возможность проявлять свои лучшие </a:t>
            </a:r>
            <a:r>
              <a:rPr lang="ru-RU" dirty="0" smtClean="0"/>
              <a:t>качества путём </a:t>
            </a:r>
            <a:r>
              <a:rPr lang="ru-RU" dirty="0"/>
              <a:t>вовлечения их в активную внеурочную деятельность.</a:t>
            </a:r>
          </a:p>
          <a:p>
            <a:r>
              <a:rPr lang="ru-RU" dirty="0"/>
              <a:t> </a:t>
            </a:r>
            <a:r>
              <a:rPr lang="ru-RU" dirty="0" smtClean="0"/>
              <a:t>  Одной </a:t>
            </a:r>
            <a:r>
              <a:rPr lang="ru-RU" dirty="0"/>
              <a:t>из приоритетных задач обучения детей с </a:t>
            </a:r>
            <a:r>
              <a:rPr lang="ru-RU" dirty="0" smtClean="0"/>
              <a:t>ОВЗ  </a:t>
            </a:r>
            <a:r>
              <a:rPr lang="ru-RU" dirty="0"/>
              <a:t>является создание условий для успешной социализации. Реализация данной задачи невозможна без использования системы внеурочных занятий.</a:t>
            </a:r>
          </a:p>
          <a:p>
            <a:endParaRPr lang="ru-RU" dirty="0"/>
          </a:p>
        </p:txBody>
      </p:sp>
      <p:pic>
        <p:nvPicPr>
          <p:cNvPr id="5123" name="Picture 3" descr="C:\Users\И.В. Бодрова\Desktop\mini_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388746"/>
            <a:ext cx="1492771" cy="111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2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 smtClean="0"/>
              <a:t>Принципы </a:t>
            </a:r>
            <a:r>
              <a:rPr lang="ru-RU" sz="2800" dirty="0"/>
              <a:t>организации внеурочной деятельности обучающихся </a:t>
            </a:r>
            <a:r>
              <a:rPr lang="ru-RU" sz="2800" dirty="0" smtClean="0"/>
              <a:t>с ОВЗ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636912"/>
            <a:ext cx="7056900" cy="3195717"/>
          </a:xfrm>
        </p:spPr>
        <p:txBody>
          <a:bodyPr/>
          <a:lstStyle/>
          <a:p>
            <a:r>
              <a:rPr lang="ru-RU" dirty="0" smtClean="0"/>
              <a:t>Основной принцип - принцип </a:t>
            </a:r>
            <a:r>
              <a:rPr lang="ru-RU" dirty="0"/>
              <a:t>соответствия содержания и организационных форм внеурочной деятельности возрастным особенностям детей и особенностям психофизического развития обучающихся с </a:t>
            </a:r>
            <a:r>
              <a:rPr lang="ru-RU" dirty="0" smtClean="0"/>
              <a:t>ОВЗ.</a:t>
            </a:r>
            <a:endParaRPr lang="ru-RU" dirty="0"/>
          </a:p>
          <a:p>
            <a:endParaRPr lang="ru-RU" dirty="0"/>
          </a:p>
        </p:txBody>
      </p:sp>
      <p:pic>
        <p:nvPicPr>
          <p:cNvPr id="4098" name="Picture 2" descr="C:\Users\И.В. Бодрова\Desktop\1271333267_656f326be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652798"/>
            <a:ext cx="2297832" cy="183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457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457120"/>
          </a:xfrm>
        </p:spPr>
        <p:txBody>
          <a:bodyPr>
            <a:normAutofit fontScale="90000"/>
          </a:bodyPr>
          <a:lstStyle/>
          <a:p>
            <a:pPr algn="r"/>
            <a:r>
              <a:rPr lang="ru-RU" sz="3200" dirty="0" smtClean="0"/>
              <a:t>Функции ВД с детьми с ОВЗ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556792"/>
            <a:ext cx="7056900" cy="4824536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-образовательная</a:t>
            </a:r>
            <a:r>
              <a:rPr lang="ru-RU" dirty="0"/>
              <a:t> - обучение ребенка по дополнительным образовательным программам, получение им новых знаний;</a:t>
            </a:r>
          </a:p>
          <a:p>
            <a:r>
              <a:rPr lang="ru-RU" b="1" dirty="0"/>
              <a:t>-воспитательная</a:t>
            </a:r>
            <a:r>
              <a:rPr lang="ru-RU" dirty="0"/>
              <a:t> - обогащение и расширение культурного слоя общеобразовательной организации, формирование культурной среды;</a:t>
            </a:r>
          </a:p>
          <a:p>
            <a:r>
              <a:rPr lang="ru-RU" b="1" dirty="0"/>
              <a:t>-креативная</a:t>
            </a:r>
            <a:r>
              <a:rPr lang="ru-RU" dirty="0"/>
              <a:t> - создание гибкой системы для реализации индивидуальных творческих интересов личности;</a:t>
            </a:r>
          </a:p>
          <a:p>
            <a:r>
              <a:rPr lang="ru-RU" b="1" dirty="0"/>
              <a:t>-компенсационная</a:t>
            </a:r>
            <a:r>
              <a:rPr lang="ru-RU" dirty="0"/>
              <a:t> - освоение ребенком новых направлений деятельности, углубляющих и дополняющих основное (базовое) образование и создающих эмоционально значимый для ребенка фон освоения содержания общего образования, предоставление ребенку определенных гарантий достижения успеха в избранных им сферах творческой деятельности;</a:t>
            </a:r>
          </a:p>
          <a:p>
            <a:r>
              <a:rPr lang="ru-RU" b="1" dirty="0"/>
              <a:t>-рекреационная</a:t>
            </a:r>
            <a:r>
              <a:rPr lang="ru-RU" dirty="0"/>
              <a:t> - организация содержательного досуга, как сферы восстановления психофизических сил ребенка;</a:t>
            </a:r>
          </a:p>
          <a:p>
            <a:r>
              <a:rPr lang="ru-RU" b="1" dirty="0"/>
              <a:t>-функция социализации</a:t>
            </a:r>
            <a:r>
              <a:rPr lang="ru-RU" dirty="0"/>
              <a:t> - освоение обучаемым социального опыта, приобретение им навыков воспроизводства социальных связей и личностных качеств, необходимых для жизни в обществе;</a:t>
            </a:r>
          </a:p>
          <a:p>
            <a:r>
              <a:rPr lang="ru-RU" b="1" dirty="0"/>
              <a:t>-функция самореализации</a:t>
            </a:r>
            <a:r>
              <a:rPr lang="ru-RU" dirty="0"/>
              <a:t> - самоопределение ребенка в социальной и культурной сферах жизнедеятельности, проживание им ситуаций успеха, личностное саморазвитие;</a:t>
            </a:r>
          </a:p>
          <a:p>
            <a:r>
              <a:rPr lang="ru-RU" b="1" dirty="0"/>
              <a:t>-контролирующая</a:t>
            </a:r>
            <a:r>
              <a:rPr lang="ru-RU" dirty="0"/>
              <a:t> – проведение рефлексии, оценивание эффективности деятельности за определенный период времени.</a:t>
            </a:r>
          </a:p>
          <a:p>
            <a:endParaRPr lang="ru-RU" dirty="0"/>
          </a:p>
        </p:txBody>
      </p:sp>
      <p:pic>
        <p:nvPicPr>
          <p:cNvPr id="3074" name="Picture 2" descr="C:\Users\И.В. Бодрова\Desktop\f12e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1368152" cy="102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659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Под </a:t>
            </a:r>
            <a:r>
              <a:rPr lang="ru-RU" b="1" dirty="0"/>
              <a:t>внеурочной деятельностью </a:t>
            </a:r>
            <a:r>
              <a:rPr lang="ru-RU" dirty="0"/>
              <a:t>в рамках реализации ФГОС НОО следует понимать образовательную деятельность, осуществляемую в формах, отличных от классно-урочной, и направленную на достижение планируемых результатов освоения основной образовательной программы.</a:t>
            </a:r>
          </a:p>
          <a:p>
            <a:endParaRPr lang="ru-RU" dirty="0"/>
          </a:p>
        </p:txBody>
      </p:sp>
      <p:pic>
        <p:nvPicPr>
          <p:cNvPr id="10243" name="Picture 3" descr="C:\Users\И.В. Бодрова\Desktop\hello_html_m36ac32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382" y="5085184"/>
            <a:ext cx="1686074" cy="14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6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dirty="0" smtClean="0"/>
              <a:t>Внеурочная деятельность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323652"/>
            <a:ext cx="7416824" cy="3769644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 — это </a:t>
            </a:r>
            <a:r>
              <a:rPr lang="ru-RU" dirty="0" smtClean="0"/>
              <a:t>не </a:t>
            </a:r>
            <a:r>
              <a:rPr lang="ru-RU" dirty="0"/>
              <a:t>механическая добавка к основному общему образованию, призванная компенсировать недостатки работы с отстающими или одарёнными детьми</a:t>
            </a:r>
            <a:r>
              <a:rPr lang="ru-RU" dirty="0" smtClean="0"/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Школа после уроков – должна стать миром творчества, проявления и раскрытия каждым ребёнком своих интересов, своих увлечений, своего «я</a:t>
            </a:r>
            <a:r>
              <a:rPr lang="ru-RU" dirty="0" smtClean="0"/>
              <a:t>». Главное</a:t>
            </a:r>
            <a:r>
              <a:rPr lang="ru-RU" dirty="0"/>
              <a:t>, что здесь ребёнок делает выбор, свободно проявляет свою волю, раскрывается как личность. Это даст возможность превратить внеурочную деятельность в полноценное пространство воспитания и </a:t>
            </a:r>
            <a:r>
              <a:rPr lang="ru-RU" dirty="0" smtClean="0"/>
              <a:t>образования.</a:t>
            </a:r>
            <a:endParaRPr lang="ru-RU" dirty="0"/>
          </a:p>
        </p:txBody>
      </p:sp>
      <p:pic>
        <p:nvPicPr>
          <p:cNvPr id="2050" name="Picture 2" descr="C:\Users\И.В. Бодрова\Desktop\5496013ce323-524x45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301207"/>
            <a:ext cx="1405509" cy="120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52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185312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1027" name="Picture 3" descr="C:\Users\И.В. Бодрова\Desktop\3032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29000"/>
            <a:ext cx="3352800" cy="268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90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024744" cy="208823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/>
              <a:t> </a:t>
            </a:r>
            <a:r>
              <a:rPr lang="ru-RU" sz="3600" dirty="0"/>
              <a:t>Внеурочная деятельность </a:t>
            </a:r>
            <a:r>
              <a:rPr lang="ru-RU" sz="3600" dirty="0" smtClean="0"/>
              <a:t> </a:t>
            </a:r>
            <a:r>
              <a:rPr lang="ru-RU" sz="3600" dirty="0"/>
              <a:t>позволяет решить целый ряд очень важных задач: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636912"/>
            <a:ext cx="6777317" cy="3195717"/>
          </a:xfrm>
        </p:spPr>
        <p:txBody>
          <a:bodyPr/>
          <a:lstStyle/>
          <a:p>
            <a:r>
              <a:rPr lang="ru-RU" dirty="0"/>
              <a:t>- оптимизировать учебную нагрузку обучающихся; </a:t>
            </a:r>
          </a:p>
          <a:p>
            <a:r>
              <a:rPr lang="ru-RU" dirty="0"/>
              <a:t>-улучшить условия для развития ребенка; </a:t>
            </a:r>
          </a:p>
          <a:p>
            <a:r>
              <a:rPr lang="ru-RU" dirty="0"/>
              <a:t>-учесть возрастные и индивидуальные особенности обучающихся.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482" name="Picture 2" descr="C:\Users\И.В. Бодрова\Desktop\1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7955" y="4869160"/>
            <a:ext cx="2188501" cy="164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71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825272"/>
          </a:xfrm>
        </p:spPr>
        <p:txBody>
          <a:bodyPr>
            <a:noAutofit/>
          </a:bodyPr>
          <a:lstStyle/>
          <a:p>
            <a:pPr algn="r"/>
            <a:r>
              <a:rPr lang="ru-RU" sz="2800" dirty="0"/>
              <a:t>Внеурочная деятельность организуется по направлениям </a:t>
            </a:r>
            <a:r>
              <a:rPr lang="ru-RU" sz="2800" dirty="0" smtClean="0"/>
              <a:t>развития </a:t>
            </a:r>
            <a:r>
              <a:rPr lang="ru-RU" sz="2800" dirty="0"/>
              <a:t>личности: 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852936"/>
            <a:ext cx="6777317" cy="2979693"/>
          </a:xfrm>
        </p:spPr>
        <p:txBody>
          <a:bodyPr/>
          <a:lstStyle/>
          <a:p>
            <a:r>
              <a:rPr lang="ru-RU" dirty="0"/>
              <a:t>- спортивно-оздоровительное;</a:t>
            </a:r>
          </a:p>
          <a:p>
            <a:r>
              <a:rPr lang="ru-RU" dirty="0"/>
              <a:t>- духовно-нравственное;</a:t>
            </a:r>
          </a:p>
          <a:p>
            <a:r>
              <a:rPr lang="ru-RU" dirty="0"/>
              <a:t>- социальное;</a:t>
            </a:r>
          </a:p>
          <a:p>
            <a:r>
              <a:rPr lang="ru-RU" dirty="0"/>
              <a:t>- </a:t>
            </a:r>
            <a:r>
              <a:rPr lang="ru-RU" dirty="0" err="1"/>
              <a:t>общеинтелектуальное</a:t>
            </a:r>
            <a:r>
              <a:rPr lang="ru-RU" dirty="0"/>
              <a:t>;</a:t>
            </a:r>
          </a:p>
          <a:p>
            <a:r>
              <a:rPr lang="ru-RU" dirty="0"/>
              <a:t>- общекультурное.</a:t>
            </a:r>
          </a:p>
          <a:p>
            <a:endParaRPr lang="ru-RU" dirty="0"/>
          </a:p>
        </p:txBody>
      </p:sp>
      <p:pic>
        <p:nvPicPr>
          <p:cNvPr id="11266" name="Picture 2" descr="C:\Users\И.В. Бодрова\Desktop\18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5013176"/>
            <a:ext cx="2162324" cy="146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92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/>
              <a:t> Формы организации внеурочной деятельности: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- </a:t>
            </a:r>
            <a:r>
              <a:rPr lang="ru-RU" dirty="0" smtClean="0"/>
              <a:t>экскурсии</a:t>
            </a:r>
            <a:r>
              <a:rPr lang="ru-RU" dirty="0"/>
              <a:t>, </a:t>
            </a:r>
          </a:p>
          <a:p>
            <a:r>
              <a:rPr lang="ru-RU" dirty="0"/>
              <a:t>- кружки, </a:t>
            </a:r>
          </a:p>
          <a:p>
            <a:r>
              <a:rPr lang="ru-RU" dirty="0"/>
              <a:t>- секции,</a:t>
            </a:r>
          </a:p>
          <a:p>
            <a:r>
              <a:rPr lang="ru-RU" dirty="0"/>
              <a:t>- круглые столы, </a:t>
            </a:r>
          </a:p>
          <a:p>
            <a:r>
              <a:rPr lang="ru-RU" dirty="0"/>
              <a:t>- конференции, </a:t>
            </a:r>
          </a:p>
          <a:p>
            <a:r>
              <a:rPr lang="ru-RU" dirty="0"/>
              <a:t>- диспуты,</a:t>
            </a:r>
          </a:p>
          <a:p>
            <a:r>
              <a:rPr lang="ru-RU" dirty="0"/>
              <a:t>- школьные научные общества, </a:t>
            </a:r>
          </a:p>
          <a:p>
            <a:r>
              <a:rPr lang="ru-RU" dirty="0"/>
              <a:t>- олимпиады, соревнования, </a:t>
            </a:r>
          </a:p>
          <a:p>
            <a:r>
              <a:rPr lang="ru-RU" dirty="0"/>
              <a:t>- поисковые и научные исследования, </a:t>
            </a:r>
          </a:p>
          <a:p>
            <a:r>
              <a:rPr lang="ru-RU" dirty="0"/>
              <a:t>- общественно полезные </a:t>
            </a:r>
            <a:r>
              <a:rPr lang="ru-RU" dirty="0" smtClean="0"/>
              <a:t>практики.</a:t>
            </a:r>
            <a:endParaRPr lang="ru-RU" dirty="0"/>
          </a:p>
          <a:p>
            <a:endParaRPr lang="ru-RU" dirty="0"/>
          </a:p>
        </p:txBody>
      </p:sp>
      <p:pic>
        <p:nvPicPr>
          <p:cNvPr id="12290" name="Picture 2" descr="C:\Users\И.В. Бодрова\Desktop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04664"/>
            <a:ext cx="1368152" cy="105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06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2400" dirty="0"/>
              <a:t>Внеурочная </a:t>
            </a:r>
            <a:r>
              <a:rPr lang="ru-RU" sz="2400" dirty="0" smtClean="0"/>
              <a:t>деятельность </a:t>
            </a:r>
            <a:br>
              <a:rPr lang="ru-RU" sz="2400" dirty="0" smtClean="0"/>
            </a:br>
            <a:r>
              <a:rPr lang="ru-RU" sz="2400" dirty="0" smtClean="0"/>
              <a:t>может </a:t>
            </a:r>
            <a:r>
              <a:rPr lang="ru-RU" sz="2400" dirty="0"/>
              <a:t>осуществляться через: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844824"/>
            <a:ext cx="6777317" cy="4536504"/>
          </a:xfrm>
        </p:spPr>
        <p:txBody>
          <a:bodyPr>
            <a:normAutofit fontScale="47500" lnSpcReduction="20000"/>
          </a:bodyPr>
          <a:lstStyle/>
          <a:p>
            <a:r>
              <a:rPr lang="ru-RU" sz="2900" dirty="0"/>
              <a:t>- учебный план образовательного учреждения</a:t>
            </a:r>
            <a:r>
              <a:rPr lang="ru-RU" sz="2900" dirty="0" smtClean="0"/>
              <a:t>;</a:t>
            </a:r>
          </a:p>
          <a:p>
            <a:endParaRPr lang="ru-RU" sz="2900" dirty="0"/>
          </a:p>
          <a:p>
            <a:r>
              <a:rPr lang="ru-RU" sz="2900" dirty="0"/>
              <a:t>- дополнительные образовательные программы самого общеобразовательного учреждения</a:t>
            </a:r>
            <a:r>
              <a:rPr lang="ru-RU" sz="2900" dirty="0" smtClean="0"/>
              <a:t>;</a:t>
            </a:r>
          </a:p>
          <a:p>
            <a:endParaRPr lang="ru-RU" sz="2900" dirty="0"/>
          </a:p>
          <a:p>
            <a:r>
              <a:rPr lang="ru-RU" sz="2900" dirty="0"/>
              <a:t>- образовательные программы учреждений дополнительного образования детей, а также учреждений культуры и спорта</a:t>
            </a:r>
            <a:r>
              <a:rPr lang="ru-RU" sz="2900" dirty="0" smtClean="0"/>
              <a:t>;</a:t>
            </a:r>
          </a:p>
          <a:p>
            <a:endParaRPr lang="ru-RU" sz="2900" dirty="0"/>
          </a:p>
          <a:p>
            <a:r>
              <a:rPr lang="ru-RU" sz="2900" dirty="0"/>
              <a:t>- организацию деятельности групп продленного дня</a:t>
            </a:r>
            <a:r>
              <a:rPr lang="ru-RU" sz="2900" dirty="0" smtClean="0"/>
              <a:t>;</a:t>
            </a:r>
          </a:p>
          <a:p>
            <a:endParaRPr lang="ru-RU" sz="2900" dirty="0"/>
          </a:p>
          <a:p>
            <a:r>
              <a:rPr lang="ru-RU" sz="2900" dirty="0"/>
              <a:t>- классное руководство (экскурсии, диспуты, круглые столы, соревнования, общественно полезные практики и т.д</a:t>
            </a:r>
            <a:r>
              <a:rPr lang="ru-RU" sz="2900" dirty="0" smtClean="0"/>
              <a:t>.);</a:t>
            </a:r>
          </a:p>
          <a:p>
            <a:endParaRPr lang="ru-RU" sz="2900" dirty="0"/>
          </a:p>
          <a:p>
            <a:r>
              <a:rPr lang="ru-RU" sz="2900" dirty="0"/>
              <a:t>- деятельность иных педагогических работников (педагога-организатора, социального педагога, педагога-психолога, старшего вожатого) в соответствии с должностными обязанностями квалификационных характеристик должностей работников образования</a:t>
            </a:r>
            <a:r>
              <a:rPr lang="ru-RU" sz="2900" dirty="0" smtClean="0"/>
              <a:t>;</a:t>
            </a:r>
          </a:p>
          <a:p>
            <a:endParaRPr lang="ru-RU" sz="2900" dirty="0"/>
          </a:p>
          <a:p>
            <a:r>
              <a:rPr lang="ru-RU" sz="2900" dirty="0"/>
              <a:t>- инновационную (экспериментальную) деятельность по разработке, апробации, внедрению новых образовательных программ, в том числе, учитывающих региональные особенности.</a:t>
            </a:r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16387" name="Picture 3" descr="C:\Users\И.В. Бодрова\Desktop\female-emoticon-waving-hello-design-324868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123818" cy="89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43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609248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МОДЕЛИ ОРГАНИЗАЦИИ ВНЕУРОЧНОЙ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3068960"/>
            <a:ext cx="6777317" cy="2763669"/>
          </a:xfrm>
        </p:spPr>
        <p:txBody>
          <a:bodyPr>
            <a:normAutofit/>
          </a:bodyPr>
          <a:lstStyle/>
          <a:p>
            <a:r>
              <a:rPr lang="ru-RU" sz="2800" dirty="0"/>
              <a:t>Модель «школы полного дня</a:t>
            </a:r>
            <a:r>
              <a:rPr lang="ru-RU" sz="2800" dirty="0" smtClean="0"/>
              <a:t>» </a:t>
            </a:r>
          </a:p>
          <a:p>
            <a:r>
              <a:rPr lang="ru-RU" sz="2800" dirty="0"/>
              <a:t>Оптимизационная </a:t>
            </a:r>
            <a:r>
              <a:rPr lang="ru-RU" sz="2800" dirty="0" smtClean="0"/>
              <a:t>модель</a:t>
            </a:r>
          </a:p>
          <a:p>
            <a:r>
              <a:rPr lang="ru-RU" sz="2800" dirty="0" err="1"/>
              <a:t>Инновационно</a:t>
            </a:r>
            <a:r>
              <a:rPr lang="ru-RU" sz="2800" dirty="0"/>
              <a:t>-образовательная модель. </a:t>
            </a:r>
            <a:endParaRPr lang="ru-RU" sz="2800" dirty="0"/>
          </a:p>
        </p:txBody>
      </p:sp>
      <p:pic>
        <p:nvPicPr>
          <p:cNvPr id="15362" name="Picture 2" descr="C:\Users\И.В. Бодрова\Desktop\1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906" y="5013176"/>
            <a:ext cx="227052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85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dirty="0"/>
              <a:t>Модель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школы полного дня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780928"/>
            <a:ext cx="6777317" cy="3051701"/>
          </a:xfrm>
        </p:spPr>
        <p:txBody>
          <a:bodyPr/>
          <a:lstStyle/>
          <a:p>
            <a:r>
              <a:rPr lang="ru-RU" dirty="0"/>
              <a:t>Основой для модели «школы полного дня» является реализация внеурочной деятельности преимущественно воспитателями групп продленного дня. </a:t>
            </a:r>
          </a:p>
        </p:txBody>
      </p:sp>
      <p:pic>
        <p:nvPicPr>
          <p:cNvPr id="9218" name="Picture 2" descr="C:\Users\И.В. Бодрова\Desktop\n71687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83385"/>
            <a:ext cx="1800200" cy="173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36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764704"/>
            <a:ext cx="7024744" cy="504056"/>
          </a:xfrm>
        </p:spPr>
        <p:txBody>
          <a:bodyPr>
            <a:normAutofit fontScale="90000"/>
          </a:bodyPr>
          <a:lstStyle/>
          <a:p>
            <a:pPr algn="r"/>
            <a:r>
              <a:rPr lang="ru-RU" sz="2800" dirty="0"/>
              <a:t>Модель </a:t>
            </a:r>
            <a:r>
              <a:rPr lang="ru-RU" sz="2800" dirty="0" smtClean="0"/>
              <a:t>«</a:t>
            </a:r>
            <a:r>
              <a:rPr lang="ru-RU" sz="2800" dirty="0"/>
              <a:t>школы полного дня»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340768"/>
            <a:ext cx="7632848" cy="5040560"/>
          </a:xfrm>
        </p:spPr>
        <p:txBody>
          <a:bodyPr>
            <a:noAutofit/>
          </a:bodyPr>
          <a:lstStyle/>
          <a:p>
            <a:r>
              <a:rPr lang="ru-RU" sz="1400" dirty="0"/>
              <a:t>- создание условий для полноценного пребывания ребенка в образовательном учреждении в течение дня, в том числе, через поляризацию образовательной среды школы и выделением </a:t>
            </a:r>
            <a:r>
              <a:rPr lang="ru-RU" sz="1400" dirty="0" err="1"/>
              <a:t>разноакцентированных</a:t>
            </a:r>
            <a:r>
              <a:rPr lang="ru-RU" sz="1400" dirty="0"/>
              <a:t> пространств; </a:t>
            </a:r>
          </a:p>
          <a:p>
            <a:r>
              <a:rPr lang="ru-RU" sz="1400" dirty="0"/>
              <a:t>- содержательное единство учебного, воспитательного, развивающего процессов в рамках воспитательной системы и основной образовательной программы образовательного учреждения; </a:t>
            </a:r>
          </a:p>
          <a:p>
            <a:r>
              <a:rPr lang="ru-RU" sz="1400" dirty="0"/>
              <a:t>- создание </a:t>
            </a:r>
            <a:r>
              <a:rPr lang="ru-RU" sz="1400" dirty="0" err="1"/>
              <a:t>здоровьесберегающей</a:t>
            </a:r>
            <a:r>
              <a:rPr lang="ru-RU" sz="1400" dirty="0"/>
              <a:t> среды, обеспечивающей соблюдение санитарно-эпидемиологических правил и нормативов и включающую рациональную организацию образовательного процесса, оптимизацию двигательной активности,  </a:t>
            </a:r>
          </a:p>
          <a:p>
            <a:r>
              <a:rPr lang="ru-RU" sz="1400" dirty="0"/>
              <a:t>- организацию рационального питания, работу по формированию ценности здоровья и здорового образа жизни; </a:t>
            </a:r>
          </a:p>
          <a:p>
            <a:r>
              <a:rPr lang="ru-RU" sz="1400" dirty="0"/>
              <a:t>- создание условий для самовыражения, самореализации и самоорганизации детей, с активной поддержкой детских общественных объединений и органов ученического самоуправления; </a:t>
            </a:r>
          </a:p>
          <a:p>
            <a:r>
              <a:rPr lang="ru-RU" sz="1400" dirty="0"/>
              <a:t>- построение индивидуальной образовательной траектории и индивидуального графика пребывания ребенка в образовательном учреждении; </a:t>
            </a:r>
          </a:p>
          <a:p>
            <a:r>
              <a:rPr lang="ru-RU" sz="1400" dirty="0"/>
              <a:t>- опора на интеграцию основных и дополнительных образовательных программ. </a:t>
            </a:r>
          </a:p>
          <a:p>
            <a:endParaRPr lang="ru-RU" sz="1800" dirty="0"/>
          </a:p>
        </p:txBody>
      </p:sp>
      <p:pic>
        <p:nvPicPr>
          <p:cNvPr id="13314" name="Picture 2" descr="C:\Users\И.В. Бодрова\Desktop\6cb533776a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539" y="5589240"/>
            <a:ext cx="1160917" cy="87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93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133</TotalTime>
  <Words>1186</Words>
  <Application>Microsoft Office PowerPoint</Application>
  <PresentationFormat>Экран (4:3)</PresentationFormat>
  <Paragraphs>101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Остин</vt:lpstr>
      <vt:lpstr>ОСОБЕННОСТИ СОДЕРЖАНИЯ И ОРГАНИЗАЦИИ ВНЕУРОЧНОЙ ДЕЯТЕЛЬНОСТИ В РАМКАХ ФГОС НОО,ООО,НОО ОВЗ</vt:lpstr>
      <vt:lpstr>ВНЕУРОЧНАЯ ДЕЯТЕЛЬНОСТЬ</vt:lpstr>
      <vt:lpstr> Внеурочная деятельность  позволяет решить целый ряд очень важных задач: </vt:lpstr>
      <vt:lpstr>Внеурочная деятельность организуется по направлениям развития личности:  </vt:lpstr>
      <vt:lpstr> Формы организации внеурочной деятельности:</vt:lpstr>
      <vt:lpstr>Внеурочная деятельность  может осуществляться через: </vt:lpstr>
      <vt:lpstr>МОДЕЛИ ОРГАНИЗАЦИИ ВНЕУРОЧНОЙ ДЕЯТЕЛЬНОСТИ</vt:lpstr>
      <vt:lpstr>Модель  «школы полного дня» </vt:lpstr>
      <vt:lpstr>Модель «школы полного дня» </vt:lpstr>
      <vt:lpstr>Оптимизационная модель</vt:lpstr>
      <vt:lpstr>Оптимизационная модель</vt:lpstr>
      <vt:lpstr>Инновационно-образовательная модель </vt:lpstr>
      <vt:lpstr>       Классификация результатов внеурочной деятельности учащихся </vt:lpstr>
      <vt:lpstr>Классификация результатов внеурочной деятельности учащихся</vt:lpstr>
      <vt:lpstr>Классификация результатов внеурочной деятельности учащихся</vt:lpstr>
      <vt:lpstr>Достижение трёх уровней результатов внеурочной дея­тельности </vt:lpstr>
      <vt:lpstr>ОРГАНИЗАЦИЯ И СОДЕРЖАНИЕ ВНЕУРОЧНОЙ ДЕЯТЕЛЬНОСТИ ОБУЧАЮЩИХСЯ С ОВЗ НА СТУПЕНИ НАЧАЛЬНОГО И ОСНОВНОГО ОБЩЕГО ОБРАЗОВАНИЯ</vt:lpstr>
      <vt:lpstr>Принципы организации внеурочной деятельности обучающихся с ОВЗ</vt:lpstr>
      <vt:lpstr>Функции ВД с детьми с ОВЗ</vt:lpstr>
      <vt:lpstr>Внеурочная деятельность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СОДЕРЖАНИЯ И ОРГАНИЗАЦИИ ВНЕУРОЧНОЙ ДЕЯТЕЛЬНОСТИ В РАМКАХ ФГОС НОО,ООО,НОО ОВЗ</dc:title>
  <dc:creator>И.В. Бодрова</dc:creator>
  <cp:lastModifiedBy>И.В. Бодрова</cp:lastModifiedBy>
  <cp:revision>15</cp:revision>
  <dcterms:created xsi:type="dcterms:W3CDTF">2016-11-02T19:04:54Z</dcterms:created>
  <dcterms:modified xsi:type="dcterms:W3CDTF">2016-11-02T21:17:54Z</dcterms:modified>
</cp:coreProperties>
</file>